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308" r:id="rId19"/>
    <p:sldId id="274" r:id="rId20"/>
    <p:sldId id="275" r:id="rId21"/>
    <p:sldId id="276" r:id="rId22"/>
    <p:sldId id="277" r:id="rId23"/>
    <p:sldId id="279" r:id="rId24"/>
    <p:sldId id="280" r:id="rId25"/>
    <p:sldId id="281" r:id="rId26"/>
    <p:sldId id="283" r:id="rId27"/>
    <p:sldId id="284" r:id="rId28"/>
    <p:sldId id="285" r:id="rId29"/>
    <p:sldId id="303" r:id="rId30"/>
    <p:sldId id="304" r:id="rId31"/>
    <p:sldId id="305" r:id="rId32"/>
    <p:sldId id="306" r:id="rId33"/>
    <p:sldId id="307" r:id="rId34"/>
    <p:sldId id="287" r:id="rId35"/>
    <p:sldId id="288" r:id="rId36"/>
    <p:sldId id="289" r:id="rId37"/>
    <p:sldId id="290" r:id="rId38"/>
    <p:sldId id="291" r:id="rId39"/>
    <p:sldId id="292" r:id="rId40"/>
    <p:sldId id="293" r:id="rId41"/>
    <p:sldId id="295" r:id="rId42"/>
    <p:sldId id="294" r:id="rId43"/>
    <p:sldId id="296" r:id="rId44"/>
    <p:sldId id="298" r:id="rId45"/>
    <p:sldId id="299" r:id="rId46"/>
    <p:sldId id="300" r:id="rId47"/>
    <p:sldId id="301" r:id="rId48"/>
    <p:sldId id="302"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93" d="100"/>
          <a:sy n="93"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28/05/19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85537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46838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45</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Sono poi stati individuati i requisiti </a:t>
            </a:r>
            <a:r>
              <a:rPr lang="it-IT"/>
              <a:t>di usabilità</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3215184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28/05/19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28/05/19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28/05/19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28/05/19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28/05/19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28/05/19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28/05/19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28/05/19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28/05/19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28/05/19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28/05/19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28/05/19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lvl="0"/>
            <a:r>
              <a:rPr lang="it-IT" sz="1800" b="1" dirty="0"/>
              <a:t>Efficienza</a:t>
            </a:r>
            <a:r>
              <a:rPr lang="it-IT" sz="1800" dirty="0"/>
              <a:t>: Il sistema deve consentire di portare a termine i task con successo nella quasi totalità dei casi, con pochi/nessun errore da parte dell’utente</a:t>
            </a:r>
          </a:p>
          <a:p>
            <a:pPr lvl="0"/>
            <a:r>
              <a:rPr lang="it-IT" sz="1800" b="1" dirty="0"/>
              <a:t>Intuitività</a:t>
            </a:r>
            <a:r>
              <a:rPr lang="it-IT" sz="1800" dirty="0"/>
              <a:t>: L’interfaccia deve essere semplice da apprendere e da navigare: Le etichette dei bottoni dovranno essere chiare, così come eventuali titoli di finestre, messaggi di conferma/errore e quant’altro</a:t>
            </a:r>
          </a:p>
          <a:p>
            <a:pPr lvl="0"/>
            <a:r>
              <a:rPr lang="it-IT" sz="1800" b="1" dirty="0"/>
              <a:t>Basso carico percepito</a:t>
            </a:r>
            <a:r>
              <a:rPr lang="it-IT" sz="1800" dirty="0"/>
              <a:t>: L’utente deve avere sempre la sensazione di poter svolgere i task desiderati in maniera semplice e che non richieda un numero elevato di passaggi</a:t>
            </a:r>
          </a:p>
          <a:p>
            <a:pPr lvl="0"/>
            <a:r>
              <a:rPr lang="it-IT" sz="1800" b="1" dirty="0"/>
              <a:t>Nessuna interruzione per l’utente</a:t>
            </a:r>
            <a:r>
              <a:rPr lang="it-IT" sz="1800" dirty="0"/>
              <a:t>: L’utente non deve essere distratto </a:t>
            </a:r>
            <a:r>
              <a:rPr lang="it-IT" sz="1800" dirty="0" err="1"/>
              <a:t>nè</a:t>
            </a:r>
            <a:r>
              <a:rPr lang="it-IT" sz="1800" dirty="0"/>
              <a:t> interrotto da elementi che non siano relativi al task che intende svolgere</a:t>
            </a:r>
          </a:p>
          <a:p>
            <a:pPr lvl="0"/>
            <a:r>
              <a:rPr lang="it-IT" sz="1800" b="1" dirty="0"/>
              <a:t>Tolleranza agli errori</a:t>
            </a:r>
            <a:r>
              <a:rPr lang="it-IT" sz="1800" dirty="0"/>
              <a:t>: Deve essere improbabile che l’utente intraprenda un procedimento errato relativamente al task che intende svolgere</a:t>
            </a:r>
          </a:p>
          <a:p>
            <a:pPr lvl="0"/>
            <a:r>
              <a:rPr lang="it-IT" sz="1800" b="1" dirty="0"/>
              <a:t>Produttività</a:t>
            </a:r>
            <a:r>
              <a:rPr lang="it-IT" sz="18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4"/>
            <a:ext cx="7886700" cy="4867275"/>
          </a:xfrm>
        </p:spPr>
        <p:txBody>
          <a:bodyPr>
            <a:noAutofit/>
          </a:bodyPr>
          <a:lstStyle/>
          <a:p>
            <a:pPr marL="0" indent="0">
              <a:buNone/>
            </a:pPr>
            <a:r>
              <a:rPr lang="it-IT" sz="2000" dirty="0"/>
              <a:t>Dal momento che questa soluzione è ritenuta </a:t>
            </a:r>
            <a:r>
              <a:rPr lang="it-IT" sz="2000" dirty="0">
                <a:solidFill>
                  <a:srgbClr val="FF0000"/>
                </a:solidFill>
              </a:rPr>
              <a:t>molto macchinosa e difficilmente comprensibile </a:t>
            </a:r>
            <a:r>
              <a:rPr lang="it-IT" sz="2000" dirty="0"/>
              <a:t>per l’operatore, abbiamo scelto di modificare le scelte di design, come riportato di seguito:</a:t>
            </a:r>
          </a:p>
          <a:p>
            <a:pPr marL="0" indent="0">
              <a:buNone/>
            </a:pPr>
            <a:r>
              <a:rPr lang="it-IT" sz="1600" dirty="0"/>
              <a:t>Luca: </a:t>
            </a:r>
          </a:p>
          <a:p>
            <a:pPr marL="342900" lvl="0" indent="-342900">
              <a:buFont typeface="+mj-lt"/>
              <a:buAutoNum type="arabicPeriod"/>
            </a:pPr>
            <a:r>
              <a:rPr lang="it-IT" sz="1600" dirty="0"/>
              <a:t>Si logga sul sito di ShareMyHouse,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Clicca, nella barra superiore, sul bottone “Cittadini”</a:t>
            </a:r>
          </a:p>
          <a:p>
            <a:pPr marL="342900" lvl="0" indent="-342900">
              <a:buFont typeface="+mj-lt"/>
              <a:buAutoNum type="arabicPeriod"/>
            </a:pPr>
            <a:r>
              <a:rPr lang="it-IT" sz="1600" dirty="0"/>
              <a:t>Viene visualizzata una tabella con l’elenco dei cittadini presenti nel database.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Codice identificativo dell’immobile che è stato loro assegnato, se c’è n’è già uno</a:t>
            </a:r>
          </a:p>
          <a:p>
            <a:pPr marL="800100" lvl="1" indent="-342900">
              <a:buFont typeface="+mj-lt"/>
              <a:buAutoNum type="arabicPeriod"/>
            </a:pPr>
            <a:r>
              <a:rPr lang="it-IT" sz="1600" dirty="0"/>
              <a:t>Città di residenza </a:t>
            </a:r>
          </a:p>
          <a:p>
            <a:pPr marL="800100" lvl="1" indent="-342900">
              <a:buFont typeface="+mj-lt"/>
              <a:buAutoNum type="arabicPeriod"/>
            </a:pPr>
            <a:r>
              <a:rPr lang="it-IT" sz="1600" dirty="0"/>
              <a:t>Indirizzo di residenza</a:t>
            </a:r>
          </a:p>
          <a:p>
            <a:pPr marL="800100" lvl="1" indent="-342900">
              <a:buFont typeface="+mj-lt"/>
              <a:buAutoNum type="arabicPeriod"/>
            </a:pPr>
            <a:r>
              <a:rPr lang="it-IT" sz="1600" dirty="0"/>
              <a:t>Eventuale disabilità</a:t>
            </a:r>
          </a:p>
          <a:p>
            <a:pPr marL="0" indent="0">
              <a:buNone/>
            </a:pPr>
            <a:endParaRPr lang="it-IT" sz="2400" dirty="0"/>
          </a:p>
        </p:txBody>
      </p:sp>
    </p:spTree>
    <p:extLst>
      <p:ext uri="{BB962C8B-B14F-4D97-AF65-F5344CB8AC3E}">
        <p14:creationId xmlns:p14="http://schemas.microsoft.com/office/powerpoint/2010/main" val="20051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(Esempio V2)</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457200" lvl="0" indent="-457200">
              <a:buFont typeface="+mj-lt"/>
              <a:buAutoNum type="arabicPeriod" startAt="4"/>
            </a:pPr>
            <a:r>
              <a:rPr lang="it-IT" sz="1900" dirty="0"/>
              <a:t>Clicca sul bottone “Trova migliore sistemazione”, presente per ogni cittadino </a:t>
            </a:r>
          </a:p>
          <a:p>
            <a:pPr marL="457200" lvl="0" indent="-457200">
              <a:buFont typeface="+mj-lt"/>
              <a:buAutoNum type="arabicPeriod" startAt="4"/>
            </a:pPr>
            <a:r>
              <a:rPr lang="it-IT" sz="1900" dirty="0"/>
              <a:t>Viene visualizzata una pagina che contiene una tabella con gli immobili. </a:t>
            </a:r>
          </a:p>
          <a:p>
            <a:pPr marL="457200" lvl="0" indent="-457200">
              <a:buFont typeface="+mj-lt"/>
              <a:buAutoNum type="arabicPeriod" startAt="4"/>
            </a:pPr>
            <a:r>
              <a:rPr lang="it-IT" sz="1900" dirty="0"/>
              <a:t>Gli immobili visualizzati all’interno della tabella, sono filtrabili in base a criteri che dipendono dal cittadino del quale ci stiamo occupando. </a:t>
            </a:r>
          </a:p>
          <a:p>
            <a:pPr marL="457200" lvl="0" indent="-457200">
              <a:buFont typeface="+mj-lt"/>
              <a:buAutoNum type="arabicPeriod" startAt="4"/>
            </a:pPr>
            <a:r>
              <a:rPr lang="it-IT" sz="1900" dirty="0"/>
              <a:t>Luca seleziona che vuole immobili che siano entro 100 km dalla residenza che il cittadino è stato costretto a lasciare e nella stessa regione </a:t>
            </a:r>
          </a:p>
          <a:p>
            <a:pPr marL="457200" lvl="0" indent="-457200">
              <a:buFont typeface="+mj-lt"/>
              <a:buAutoNum type="arabicPeriod" startAt="4"/>
            </a:pPr>
            <a:r>
              <a:rPr lang="it-IT" sz="1900" dirty="0"/>
              <a:t>Individuato l’immobile più adatto, Luca può premere sul bottone “Assegna” direttamente dalla tabella</a:t>
            </a:r>
          </a:p>
          <a:p>
            <a:pPr lvl="1"/>
            <a:r>
              <a:rPr lang="it-IT" sz="1500" dirty="0"/>
              <a:t>Se invece vuole visualizzare maggiori dettagli sull’immobile, può cliccare su di esso all’interno della tabella e visualizzare la pagina “Dettagli Immobile”.</a:t>
            </a:r>
            <a:br>
              <a:rPr lang="it-IT" sz="1500" dirty="0"/>
            </a:br>
            <a:r>
              <a:rPr lang="it-IT" sz="1500" dirty="0"/>
              <a:t>Anche all’interno di quest’ultima sarà possibile cliccare su “Aggiungi Cittadino”, se in seguito all’ulteriore verifica Luca ritiene l’immobile adatto.</a:t>
            </a:r>
          </a:p>
          <a:p>
            <a:pPr marL="457200" indent="-457200">
              <a:buFont typeface="+mj-lt"/>
              <a:buAutoNum type="arabicPeriod" startAt="4"/>
            </a:pPr>
            <a:endParaRPr lang="it-IT" sz="2400" dirty="0"/>
          </a:p>
        </p:txBody>
      </p:sp>
    </p:spTree>
    <p:extLst>
      <p:ext uri="{BB962C8B-B14F-4D97-AF65-F5344CB8AC3E}">
        <p14:creationId xmlns:p14="http://schemas.microsoft.com/office/powerpoint/2010/main" val="185788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13" name="Elementi multimediali online 12" descr="MockupEvo.mp4">
            <a:hlinkClick r:id="" action="ppaction://media"/>
            <a:extLst>
              <a:ext uri="{FF2B5EF4-FFF2-40B4-BE49-F238E27FC236}">
                <a16:creationId xmlns:a16="http://schemas.microsoft.com/office/drawing/2014/main" id="{41EE6747-2F6C-D842-A802-C3EB98E83A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36" y="1885949"/>
            <a:ext cx="8617527" cy="4847359"/>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3856</Words>
  <Application>Microsoft Macintosh PowerPoint</Application>
  <PresentationFormat>Presentazione su schermo (4:3)</PresentationFormat>
  <Paragraphs>300</Paragraphs>
  <Slides>48</Slides>
  <Notes>29</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48</vt:i4>
      </vt:variant>
    </vt:vector>
  </HeadingPairs>
  <TitlesOfParts>
    <vt:vector size="52"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Requisiti Funzionali</vt:lpstr>
      <vt:lpstr>Requisiti di Usabilità</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Interaction Scenario (Esempio V2)</vt:lpstr>
      <vt:lpstr>Interaction Scenario (Esempio V2)</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58</cp:revision>
  <dcterms:created xsi:type="dcterms:W3CDTF">2019-05-15T14:10:37Z</dcterms:created>
  <dcterms:modified xsi:type="dcterms:W3CDTF">2019-05-28T19:51:25Z</dcterms:modified>
</cp:coreProperties>
</file>